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3" r:id="rId8"/>
    <p:sldId id="262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howGuides="1"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21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5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61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73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195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52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42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5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40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2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A9D07-47CA-4B70-8881-B4E07318DF0B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D179E-9A27-4BB3-A6CE-967D4D9D6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37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66800"/>
            <a:ext cx="93726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Gender Differences</a:t>
            </a:r>
            <a:br>
              <a:rPr lang="en-US" dirty="0" smtClean="0"/>
            </a:br>
            <a:r>
              <a:rPr lang="en-US" dirty="0" smtClean="0"/>
              <a:t>and</a:t>
            </a:r>
            <a:r>
              <a:rPr lang="en-US" dirty="0"/>
              <a:t> </a:t>
            </a:r>
            <a:r>
              <a:rPr lang="en-US" dirty="0" smtClean="0"/>
              <a:t>Our Perception &amp; Value of Time</a:t>
            </a:r>
            <a:br>
              <a:rPr lang="en-US" dirty="0" smtClean="0"/>
            </a:br>
            <a:r>
              <a:rPr lang="en-US" dirty="0" smtClean="0"/>
              <a:t>Influence Our Risk Taking Habits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Michelle Rogat</a:t>
            </a:r>
          </a:p>
          <a:p>
            <a:r>
              <a:rPr lang="en-US" dirty="0" smtClean="0"/>
              <a:t>Matrix Presentation</a:t>
            </a:r>
          </a:p>
          <a:p>
            <a:r>
              <a:rPr lang="en-US" dirty="0" smtClean="0"/>
              <a:t>04/07/2014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15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13237"/>
            <a:ext cx="8229600" cy="20875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Why couldn’t rich countries save and what made developing countries so good at saving?</a:t>
            </a:r>
          </a:p>
          <a:p>
            <a:pPr lvl="1"/>
            <a:r>
              <a:rPr lang="en-US" dirty="0" smtClean="0"/>
              <a:t>direct connection with the way you save and the language you speak</a:t>
            </a:r>
          </a:p>
          <a:p>
            <a:pPr lvl="1"/>
            <a:r>
              <a:rPr lang="en-US" dirty="0" smtClean="0"/>
              <a:t>“Future-less” versus “</a:t>
            </a:r>
            <a:r>
              <a:rPr lang="en-US" dirty="0" err="1" smtClean="0"/>
              <a:t>Futured</a:t>
            </a:r>
            <a:r>
              <a:rPr lang="en-US" dirty="0" smtClean="0"/>
              <a:t>” Languages</a:t>
            </a:r>
          </a:p>
          <a:p>
            <a:pPr lvl="1"/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086600" cy="4313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946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73509"/>
            <a:ext cx="8229600" cy="531098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See the effects of this in</a:t>
            </a:r>
          </a:p>
          <a:p>
            <a:pPr lvl="1"/>
            <a:r>
              <a:rPr lang="en-US" dirty="0" smtClean="0"/>
              <a:t>Savings</a:t>
            </a:r>
          </a:p>
          <a:p>
            <a:pPr lvl="1"/>
            <a:r>
              <a:rPr lang="en-US" dirty="0" smtClean="0"/>
              <a:t>Budgeting</a:t>
            </a:r>
          </a:p>
          <a:p>
            <a:pPr lvl="1"/>
            <a:r>
              <a:rPr lang="en-US" dirty="0" smtClean="0"/>
              <a:t>ROI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Current timescales do not promote sustainability</a:t>
            </a:r>
          </a:p>
          <a:p>
            <a:endParaRPr lang="en-US" dirty="0" smtClean="0"/>
          </a:p>
          <a:p>
            <a:r>
              <a:rPr lang="en-US" dirty="0" smtClean="0"/>
              <a:t>Chen hopes that understanding this connection could provide us with the tools to help us be “stewards of our own future”.</a:t>
            </a:r>
          </a:p>
          <a:p>
            <a:pPr lvl="3"/>
            <a:r>
              <a:rPr lang="en-US" dirty="0" smtClean="0"/>
              <a:t>This reminded me very much of Aldo Leopold  and the sense of community through time.</a:t>
            </a:r>
          </a:p>
        </p:txBody>
      </p:sp>
    </p:spTree>
    <p:extLst>
      <p:ext uri="{BB962C8B-B14F-4D97-AF65-F5344CB8AC3E}">
        <p14:creationId xmlns:p14="http://schemas.microsoft.com/office/powerpoint/2010/main" val="3147582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Donella</a:t>
            </a:r>
            <a:r>
              <a:rPr lang="en-US" dirty="0" smtClean="0"/>
              <a:t> Meadows – Leveraging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#9. </a:t>
            </a:r>
            <a:r>
              <a:rPr lang="en-US" u="sng" dirty="0" smtClean="0"/>
              <a:t>Length of delays, relative to the rate of system changes </a:t>
            </a:r>
            <a:r>
              <a:rPr lang="en-US" dirty="0" smtClean="0"/>
              <a:t>- Information received too quickly or too late can cause over- or under-reaction, even oscillations.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38350"/>
            <a:ext cx="20574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249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Sustainability?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allowing for feedbacks in our economic decisions</a:t>
            </a:r>
          </a:p>
          <a:p>
            <a:r>
              <a:rPr lang="en-US" dirty="0" smtClean="0"/>
              <a:t>Not seeing the bigger picture</a:t>
            </a:r>
          </a:p>
          <a:p>
            <a:r>
              <a:rPr lang="en-US" dirty="0" smtClean="0"/>
              <a:t>Change Resistance &amp; BAU</a:t>
            </a:r>
          </a:p>
          <a:p>
            <a:r>
              <a:rPr lang="en-US" dirty="0" smtClean="0"/>
              <a:t>Messes with Incentives for Sustainability</a:t>
            </a:r>
          </a:p>
          <a:p>
            <a:pPr lvl="2"/>
            <a:r>
              <a:rPr lang="en-US" dirty="0" smtClean="0"/>
              <a:t>Political terms </a:t>
            </a:r>
          </a:p>
          <a:p>
            <a:pPr lvl="2"/>
            <a:r>
              <a:rPr lang="en-US" dirty="0" smtClean="0"/>
              <a:t>Returns on investment</a:t>
            </a:r>
          </a:p>
          <a:p>
            <a:pPr lvl="2"/>
            <a:r>
              <a:rPr lang="en-US" dirty="0" smtClean="0"/>
              <a:t>Budgeting projects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993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Keith Chen: Could your language affect your ability to save money? | Talk Video | TED. June. (2012). Retrieved April 07, 2014, from http://www.ted.com/talks/keith_chen_could_your_language_affect_your_ability_to_save_money/transcript#t-697562</a:t>
            </a:r>
          </a:p>
          <a:p>
            <a:r>
              <a:rPr lang="en-US" dirty="0" smtClean="0"/>
              <a:t>Meadows, D. (2008). Leverage points: places to intervene in a system. 1999. Available from:[2003 Nov 24]. Retrieved from http://scholar.google.com/scholar?hl=en&amp;btnG=Search&amp;q=intitle:Leverage+Points+Places+to+Intervene+in+a+System#4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79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534400" cy="6324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dirty="0" smtClean="0"/>
              <a:t>Gender Differences in Risk Taking: A Meta-Analysis</a:t>
            </a:r>
          </a:p>
          <a:p>
            <a:pPr marL="0" indent="0" algn="ctr">
              <a:buNone/>
            </a:pPr>
            <a:r>
              <a:rPr lang="en-US" sz="1600" dirty="0" smtClean="0"/>
              <a:t>James P. Byrnes, David C. Miller, and William D. Schafer University of Maryland</a:t>
            </a:r>
          </a:p>
          <a:p>
            <a:pPr marL="0" indent="0" algn="ctr">
              <a:buNone/>
            </a:pPr>
            <a:endParaRPr lang="en-US" sz="1600" dirty="0"/>
          </a:p>
          <a:p>
            <a:r>
              <a:rPr lang="en-US" sz="1800" dirty="0" smtClean="0"/>
              <a:t>Zuckerman's "risk as value" theory states that risk taking </a:t>
            </a:r>
            <a:r>
              <a:rPr lang="en-US" sz="1800" b="1" dirty="0" smtClean="0"/>
              <a:t>is highly valued male tendency and motivates high levels of risk taking </a:t>
            </a:r>
            <a:r>
              <a:rPr lang="en-US" sz="1800" dirty="0" smtClean="0"/>
              <a:t>across contexts in men.</a:t>
            </a:r>
          </a:p>
          <a:p>
            <a:r>
              <a:rPr lang="en-US" sz="1800" dirty="0" smtClean="0"/>
              <a:t>Wilson &amp; Daly argue that risk taking is an "attribute of the masculine psychology" that evolved from competitive demands that force individuals to engage in risk taking to gain positions of power.</a:t>
            </a:r>
          </a:p>
          <a:p>
            <a:r>
              <a:rPr lang="en-US" sz="1800" dirty="0" smtClean="0"/>
              <a:t>Arnett's theory suggests that men would take more risks than women in most cultures because </a:t>
            </a:r>
            <a:r>
              <a:rPr lang="en-US" sz="1800" b="1" dirty="0" smtClean="0"/>
              <a:t>sensation seeking is found more often in men than women.</a:t>
            </a:r>
          </a:p>
          <a:p>
            <a:r>
              <a:rPr lang="en-US" sz="1800" dirty="0" smtClean="0"/>
              <a:t>This study’s results clearly supported that </a:t>
            </a:r>
            <a:r>
              <a:rPr lang="en-US" sz="1800" b="1" dirty="0" smtClean="0"/>
              <a:t>males are more likely to take risks than females.</a:t>
            </a:r>
          </a:p>
          <a:p>
            <a:r>
              <a:rPr lang="en-US" sz="1800" dirty="0" smtClean="0"/>
              <a:t>The study also found that </a:t>
            </a:r>
            <a:r>
              <a:rPr lang="en-US" sz="1800" b="1" dirty="0" smtClean="0"/>
              <a:t>males have an apparent lack of discernment and took more risks even when it was clear it was a bad idea to take that risk. </a:t>
            </a:r>
            <a:r>
              <a:rPr lang="en-US" sz="1800" dirty="0" smtClean="0"/>
              <a:t>The same analysis from the study found out the opposite for women, they did not take risks even when it was a good idea to do so. </a:t>
            </a:r>
          </a:p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2000" dirty="0" smtClean="0"/>
              <a:t>Byrnes suggested that </a:t>
            </a:r>
            <a:r>
              <a:rPr lang="en-US" sz="2000" dirty="0" smtClean="0">
                <a:solidFill>
                  <a:srgbClr val="FF0000"/>
                </a:solidFill>
              </a:rPr>
              <a:t>resisting a risk </a:t>
            </a:r>
            <a:r>
              <a:rPr lang="en-US" sz="2000" dirty="0" smtClean="0"/>
              <a:t>requires a certain amount of self-regulation or sense of uncertainty, self-corrective strategies for dealing with distractions and troublesome personality traits, and a tendency to learn from mistakes.</a:t>
            </a:r>
          </a:p>
        </p:txBody>
      </p:sp>
    </p:spTree>
    <p:extLst>
      <p:ext uri="{BB962C8B-B14F-4D97-AF65-F5344CB8AC3E}">
        <p14:creationId xmlns:p14="http://schemas.microsoft.com/office/powerpoint/2010/main" val="360171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306638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“…studies do show that, as investors, </a:t>
            </a:r>
            <a:r>
              <a:rPr lang="en-US" dirty="0" smtClean="0">
                <a:solidFill>
                  <a:schemeClr val="accent1"/>
                </a:solidFill>
              </a:rPr>
              <a:t>women are much less prone to taking reckless risks than men</a:t>
            </a:r>
            <a:r>
              <a:rPr lang="en-US" dirty="0" smtClean="0">
                <a:solidFill>
                  <a:srgbClr val="FF0000"/>
                </a:solidFill>
              </a:rPr>
              <a:t>, precisely because, as we've already heard, women tend not to suffer from overconfidence in the same way that men do. So it turns out that </a:t>
            </a:r>
            <a:r>
              <a:rPr lang="en-US" dirty="0" smtClean="0">
                <a:solidFill>
                  <a:schemeClr val="accent1"/>
                </a:solidFill>
              </a:rPr>
              <a:t>being paid less and praised less has its upsides -- for society at least</a:t>
            </a:r>
            <a:r>
              <a:rPr lang="en-US" dirty="0" smtClean="0">
                <a:solidFill>
                  <a:srgbClr val="FF0000"/>
                </a:solidFill>
              </a:rPr>
              <a:t>. The flipside of this is that constantly being told that you are gifted, chosen and born to rule has distinct societal downsides. And this problem -- call it the "perils of privilege" -- brings us closer, I think, to the root of our </a:t>
            </a:r>
            <a:r>
              <a:rPr lang="en-US" dirty="0" smtClean="0">
                <a:solidFill>
                  <a:schemeClr val="accent1"/>
                </a:solidFill>
              </a:rPr>
              <a:t>collective recklessness</a:t>
            </a:r>
            <a:r>
              <a:rPr lang="en-US" dirty="0" smtClean="0">
                <a:solidFill>
                  <a:srgbClr val="FF0000"/>
                </a:solidFill>
              </a:rPr>
              <a:t>.”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35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7400" y="1488831"/>
            <a:ext cx="54292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2"/>
          <a:stretch/>
        </p:blipFill>
        <p:spPr bwMode="auto">
          <a:xfrm>
            <a:off x="3657600" y="755141"/>
            <a:ext cx="5105400" cy="534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914400"/>
            <a:ext cx="26286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Men </a:t>
            </a:r>
            <a:r>
              <a:rPr lang="en-US" sz="2800" dirty="0" err="1" smtClean="0"/>
              <a:t>vs</a:t>
            </a:r>
            <a:r>
              <a:rPr lang="en-US" sz="2800" dirty="0" smtClean="0"/>
              <a:t> Women </a:t>
            </a:r>
          </a:p>
          <a:p>
            <a:r>
              <a:rPr lang="en-US" sz="2800" dirty="0" smtClean="0"/>
              <a:t>in the Workforce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563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382" y="1219200"/>
            <a:ext cx="6291111" cy="40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10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Men earn more money and on average get higher paying jobs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05000"/>
            <a:ext cx="4639119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" y="1676400"/>
            <a:ext cx="41910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allows for lifestyle changes that distance yourself from others in your environment</a:t>
            </a:r>
          </a:p>
          <a:p>
            <a:pPr lvl="1"/>
            <a:r>
              <a:rPr lang="en-US" sz="2400" dirty="0" smtClean="0"/>
              <a:t>Secluded house with separate rooms</a:t>
            </a:r>
          </a:p>
          <a:p>
            <a:pPr lvl="1"/>
            <a:r>
              <a:rPr lang="en-US" sz="2400" dirty="0" smtClean="0"/>
              <a:t>Car instead of bus</a:t>
            </a:r>
          </a:p>
          <a:p>
            <a:pPr lvl="1"/>
            <a:r>
              <a:rPr lang="en-US" sz="2400" dirty="0" smtClean="0"/>
              <a:t>Private office instead of shared cubicle</a:t>
            </a:r>
          </a:p>
          <a:p>
            <a:pPr lvl="1"/>
            <a:r>
              <a:rPr lang="en-US" sz="2400" dirty="0" smtClean="0"/>
              <a:t>Overseer instead of team player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32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Sustainability?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144963"/>
          </a:xfrm>
        </p:spPr>
        <p:txBody>
          <a:bodyPr/>
          <a:lstStyle/>
          <a:p>
            <a:r>
              <a:rPr lang="en-US" dirty="0" smtClean="0"/>
              <a:t>Business and political decisions largely made by men, riskier decisions</a:t>
            </a:r>
          </a:p>
          <a:p>
            <a:r>
              <a:rPr lang="en-US" dirty="0" smtClean="0"/>
              <a:t>Precautionary</a:t>
            </a:r>
          </a:p>
          <a:p>
            <a:pPr marL="0" indent="0">
              <a:buNone/>
            </a:pPr>
            <a:r>
              <a:rPr lang="en-US" dirty="0" smtClean="0"/>
              <a:t> 	Principle?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590799"/>
            <a:ext cx="5286375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917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Byrnes, J. P., Miller, D. C., &amp; Schafer, W. D. (1999). Gender differences in risk taking: A meta-analysis. Psychological Bulletin, 125(3), 367–383. doi:10.1037//0033-2909.125.3.367</a:t>
            </a:r>
          </a:p>
          <a:p>
            <a:r>
              <a:rPr lang="en-US" dirty="0" smtClean="0"/>
              <a:t>Naomi Klein: Addicted to risk | Talk Video | TED. Dec. (2010). Retrieved April 07, 2014, from http://www.ted.com/talks/naomi_klein_addicted_to_risk/transcript</a:t>
            </a:r>
          </a:p>
          <a:p>
            <a:r>
              <a:rPr lang="en-US" dirty="0" smtClean="0"/>
              <a:t>Paul </a:t>
            </a:r>
            <a:r>
              <a:rPr lang="en-US" dirty="0" err="1" smtClean="0"/>
              <a:t>Piff</a:t>
            </a:r>
            <a:r>
              <a:rPr lang="en-US" dirty="0" smtClean="0"/>
              <a:t>: Does money make you mean? | Talk Video | TED. Oct. (2013). Retrieved April 07, 2014, from http://www.ted.com/talks/paul_piff_does_money_make_you_mean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85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Perception &amp; Value of Time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" y="1828800"/>
            <a:ext cx="761047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300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744</Words>
  <Application>Microsoft Office PowerPoint</Application>
  <PresentationFormat>On-screen Show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Gender Differences and Our Perception &amp; Value of Time Influence Our Risk Taking Habits</vt:lpstr>
      <vt:lpstr>PowerPoint Presentation</vt:lpstr>
      <vt:lpstr>PowerPoint Presentation</vt:lpstr>
      <vt:lpstr>PowerPoint Presentation</vt:lpstr>
      <vt:lpstr>PowerPoint Presentation</vt:lpstr>
      <vt:lpstr>Men earn more money and on average get higher paying jobs</vt:lpstr>
      <vt:lpstr>Implications for Sustainability?</vt:lpstr>
      <vt:lpstr>Bibliography</vt:lpstr>
      <vt:lpstr>Perception &amp; Value of Time</vt:lpstr>
      <vt:lpstr>PowerPoint Presentation</vt:lpstr>
      <vt:lpstr>PowerPoint Presentation</vt:lpstr>
      <vt:lpstr>Donella Meadows – Leveraging Points</vt:lpstr>
      <vt:lpstr>Implications for Sustainability?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Differences &amp;  Risk Taking and</dc:title>
  <dc:creator>student</dc:creator>
  <cp:lastModifiedBy>student</cp:lastModifiedBy>
  <cp:revision>12</cp:revision>
  <dcterms:created xsi:type="dcterms:W3CDTF">2014-04-07T16:02:50Z</dcterms:created>
  <dcterms:modified xsi:type="dcterms:W3CDTF">2014-04-07T19:05:52Z</dcterms:modified>
</cp:coreProperties>
</file>